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9" r:id="rId3"/>
    <p:sldId id="361" r:id="rId4"/>
    <p:sldId id="369" r:id="rId5"/>
    <p:sldId id="370" r:id="rId6"/>
    <p:sldId id="379" r:id="rId7"/>
    <p:sldId id="377" r:id="rId8"/>
    <p:sldId id="371" r:id="rId9"/>
    <p:sldId id="372" r:id="rId10"/>
    <p:sldId id="373" r:id="rId11"/>
    <p:sldId id="374" r:id="rId12"/>
    <p:sldId id="359" r:id="rId13"/>
    <p:sldId id="364" r:id="rId14"/>
    <p:sldId id="366" r:id="rId15"/>
    <p:sldId id="375" r:id="rId16"/>
    <p:sldId id="376" r:id="rId17"/>
    <p:sldId id="293" r:id="rId18"/>
    <p:sldId id="378" r:id="rId19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lotte James" initials="CJ" lastIdx="1" clrIdx="0">
    <p:extLst>
      <p:ext uri="{19B8F6BF-5375-455C-9EA6-DF929625EA0E}">
        <p15:presenceInfo xmlns:p15="http://schemas.microsoft.com/office/powerpoint/2012/main" userId="S-1-5-21-1409261026-3967347899-3276877833-413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4255" autoAdjust="0"/>
  </p:normalViewPr>
  <p:slideViewPr>
    <p:cSldViewPr snapToGrid="0">
      <p:cViewPr varScale="1">
        <p:scale>
          <a:sx n="79" d="100"/>
          <a:sy n="79" d="100"/>
        </p:scale>
        <p:origin x="110" y="1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DB59DD-378A-42ED-8099-251EF5717B77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781FC3-E49E-4B38-A18B-AEB453ACD3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5442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3B7F4C-9D8C-4842-824B-30406BECF6EC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C9FC19-61E5-4A6B-AE1A-77B5103E7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1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9FC19-61E5-4A6B-AE1A-77B5103E7B1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04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1A799-D90F-49D3-84A5-F8D763C7285E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9B9A3-07B8-4D1F-947B-E27FC7388B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6786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1A799-D90F-49D3-84A5-F8D763C7285E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9B9A3-07B8-4D1F-947B-E27FC7388B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670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1A799-D90F-49D3-84A5-F8D763C7285E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9B9A3-07B8-4D1F-947B-E27FC7388B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331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1A799-D90F-49D3-84A5-F8D763C7285E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9B9A3-07B8-4D1F-947B-E27FC7388B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6570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1A799-D90F-49D3-84A5-F8D763C7285E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9B9A3-07B8-4D1F-947B-E27FC7388B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948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1A799-D90F-49D3-84A5-F8D763C7285E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9B9A3-07B8-4D1F-947B-E27FC7388B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882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1A799-D90F-49D3-84A5-F8D763C7285E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9B9A3-07B8-4D1F-947B-E27FC7388B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518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1A799-D90F-49D3-84A5-F8D763C7285E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9B9A3-07B8-4D1F-947B-E27FC7388B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938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1A799-D90F-49D3-84A5-F8D763C7285E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9B9A3-07B8-4D1F-947B-E27FC7388B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573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1A799-D90F-49D3-84A5-F8D763C7285E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9B9A3-07B8-4D1F-947B-E27FC7388B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072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1A799-D90F-49D3-84A5-F8D763C7285E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9B9A3-07B8-4D1F-947B-E27FC7388B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87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1A799-D90F-49D3-84A5-F8D763C7285E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9B9A3-07B8-4D1F-947B-E27FC7388B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236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xfordowl.co.uk/" TargetMode="External"/><Relationship Id="rId2" Type="http://schemas.openxmlformats.org/officeDocument/2006/relationships/hyperlink" Target="https://www.phonicsplay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WAEtMZiyC3U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8091" y="-7168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sz="8800" dirty="0" smtClean="0">
                <a:latin typeface="NTPreCursivef" panose="03000400000000000000" pitchFamily="66" charset="0"/>
                <a:cs typeface="Arial" panose="020B0604020202020204" pitchFamily="34" charset="0"/>
              </a:rPr>
              <a:t>PHONICS &amp;</a:t>
            </a:r>
            <a:br>
              <a:rPr lang="en-GB" sz="8800" dirty="0" smtClean="0">
                <a:latin typeface="NTPreCursivef" panose="03000400000000000000" pitchFamily="66" charset="0"/>
                <a:cs typeface="Arial" panose="020B0604020202020204" pitchFamily="34" charset="0"/>
              </a:rPr>
            </a:br>
            <a:r>
              <a:rPr lang="en-GB" sz="8800" dirty="0" smtClean="0">
                <a:latin typeface="NTPreCursivef" panose="03000400000000000000" pitchFamily="66" charset="0"/>
                <a:cs typeface="Arial" panose="020B0604020202020204" pitchFamily="34" charset="0"/>
              </a:rPr>
              <a:t>READING</a:t>
            </a:r>
            <a:endParaRPr lang="en-GB" sz="8800" dirty="0">
              <a:latin typeface="NTPreCursivef" panose="03000400000000000000" pitchFamily="66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0995" y="2315914"/>
            <a:ext cx="3619078" cy="38101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7540" y="88078"/>
            <a:ext cx="3276601" cy="32766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252" y="3648364"/>
            <a:ext cx="3695310" cy="27714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475" y="128415"/>
            <a:ext cx="3609087" cy="27068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01537" y="3648364"/>
            <a:ext cx="2884055" cy="288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3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72" y="167397"/>
            <a:ext cx="11395042" cy="733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64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183" y="135477"/>
            <a:ext cx="8429625" cy="661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55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78" y="160832"/>
            <a:ext cx="3785235" cy="29287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313" y="3325091"/>
            <a:ext cx="4014829" cy="2907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518" y="160833"/>
            <a:ext cx="4153294" cy="29287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78" y="3325091"/>
            <a:ext cx="3399318" cy="29371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3875" y="3325091"/>
            <a:ext cx="3738609" cy="29371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847" y="160833"/>
            <a:ext cx="3972671" cy="292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07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85" y="124278"/>
            <a:ext cx="3154141" cy="23272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86" y="3493655"/>
            <a:ext cx="4027055" cy="33643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521" y="3493655"/>
            <a:ext cx="4492503" cy="33158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621" y="124277"/>
            <a:ext cx="3120235" cy="23401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176" y="3493655"/>
            <a:ext cx="3364345" cy="33643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057" y="150336"/>
            <a:ext cx="2852759" cy="23011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248" y="163268"/>
            <a:ext cx="2120509" cy="23011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40105" y="2442749"/>
            <a:ext cx="36413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smtClean="0">
                <a:latin typeface="NTPreCursivef" panose="03000400000000000000" pitchFamily="66" charset="0"/>
              </a:rPr>
              <a:t> Games</a:t>
            </a:r>
            <a:endParaRPr lang="en-GB" sz="6600" dirty="0">
              <a:latin typeface="NTPreCursivef" panose="03000400000000000000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41151" y="2464453"/>
            <a:ext cx="2404593" cy="9807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4627418" y="2464453"/>
            <a:ext cx="2225964" cy="9807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641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71" y="228380"/>
            <a:ext cx="2277486" cy="13523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177" y="370158"/>
            <a:ext cx="8521195" cy="61791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464" y="1580748"/>
            <a:ext cx="2181225" cy="34766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46691" y="46993"/>
            <a:ext cx="5809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smtClean="0"/>
              <a:t>Phonics Screening test</a:t>
            </a:r>
            <a:endParaRPr lang="en-GB" sz="3600" u="sng" dirty="0"/>
          </a:p>
        </p:txBody>
      </p:sp>
      <p:sp>
        <p:nvSpPr>
          <p:cNvPr id="2" name="Rectangle 1"/>
          <p:cNvSpPr/>
          <p:nvPr/>
        </p:nvSpPr>
        <p:spPr>
          <a:xfrm>
            <a:off x="3096639" y="593467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GB" dirty="0">
                <a:solidFill>
                  <a:schemeClr val="bg2">
                    <a:lumMod val="10000"/>
                  </a:schemeClr>
                </a:solidFill>
                <a:latin typeface="BPreplay" panose="02000503000000020004" pitchFamily="50" charset="0"/>
              </a:rPr>
              <a:t>Results from the check will be used by schools to analyse their own performance and for Ofsted to use in inspections.</a:t>
            </a:r>
          </a:p>
        </p:txBody>
      </p:sp>
    </p:spTree>
    <p:extLst>
      <p:ext uri="{BB962C8B-B14F-4D97-AF65-F5344CB8AC3E}">
        <p14:creationId xmlns:p14="http://schemas.microsoft.com/office/powerpoint/2010/main" val="3900745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69" y="305713"/>
            <a:ext cx="4362570" cy="24569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89551" y="113690"/>
            <a:ext cx="738568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TPreCursivef" panose="03000400000000000000" pitchFamily="66" charset="0"/>
              </a:rPr>
              <a:t> </a:t>
            </a:r>
            <a:r>
              <a:rPr lang="en-US" sz="4800" b="1" u="sng" dirty="0" smtClean="0">
                <a:latin typeface="NTPreCursivef" panose="03000400000000000000" pitchFamily="66" charset="0"/>
              </a:rPr>
              <a:t>Reading</a:t>
            </a:r>
            <a:endParaRPr lang="en-US" sz="4800" dirty="0" smtClean="0">
              <a:latin typeface="NTPreCursivef" panose="03000400000000000000" pitchFamily="66" charset="0"/>
            </a:endParaRPr>
          </a:p>
          <a:p>
            <a:r>
              <a:rPr lang="en-US" sz="2800" dirty="0">
                <a:latin typeface="NTPreCursivef" panose="03000400000000000000" pitchFamily="66" charset="0"/>
              </a:rPr>
              <a:t>-</a:t>
            </a:r>
            <a:r>
              <a:rPr lang="en-US" sz="2800" dirty="0" smtClean="0">
                <a:latin typeface="NTPreCursivef" panose="03000400000000000000" pitchFamily="66" charset="0"/>
              </a:rPr>
              <a:t>Read at least 3 times a week</a:t>
            </a:r>
          </a:p>
          <a:p>
            <a:endParaRPr lang="en-US" sz="2800" dirty="0">
              <a:latin typeface="NTPreCursivef" panose="03000400000000000000" pitchFamily="66" charset="0"/>
            </a:endParaRPr>
          </a:p>
          <a:p>
            <a:r>
              <a:rPr lang="en-US" sz="2800" dirty="0" smtClean="0">
                <a:latin typeface="NTPreCursivef" panose="03000400000000000000" pitchFamily="66" charset="0"/>
              </a:rPr>
              <a:t>-Reading diary- please comment and initial. </a:t>
            </a:r>
            <a:endParaRPr lang="en-US" sz="2800" dirty="0">
              <a:latin typeface="NTPreCursivef" panose="03000400000000000000" pitchFamily="66" charset="0"/>
            </a:endParaRPr>
          </a:p>
          <a:p>
            <a:endParaRPr lang="en-US" sz="2800" dirty="0" smtClean="0">
              <a:latin typeface="NTPreCursivef" panose="03000400000000000000" pitchFamily="66" charset="0"/>
            </a:endParaRPr>
          </a:p>
          <a:p>
            <a:r>
              <a:rPr lang="en-US" sz="2800" dirty="0" smtClean="0">
                <a:latin typeface="NTPreCursivef" panose="03000400000000000000" pitchFamily="66" charset="0"/>
              </a:rPr>
              <a:t>-They have the opportunity to change their book everyday </a:t>
            </a:r>
            <a:endParaRPr lang="en-GB" sz="2800" dirty="0">
              <a:latin typeface="NTPreCursivef" panose="030004000000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3629" y="3046878"/>
            <a:ext cx="3571875" cy="3571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981" y="3206466"/>
            <a:ext cx="6731662" cy="32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8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85" y="72879"/>
            <a:ext cx="11591059" cy="658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50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7277" y="0"/>
            <a:ext cx="12289276" cy="1877437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 b="1" dirty="0" smtClean="0">
                <a:latin typeface="NTPreCursivef" panose="03000400000000000000" pitchFamily="66" charset="0"/>
              </a:rPr>
              <a:t>Useful websites/reading</a:t>
            </a:r>
            <a:endParaRPr lang="en-GB" b="1" dirty="0">
              <a:latin typeface="NTPreCursivef" panose="03000400000000000000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77438"/>
            <a:ext cx="12191999" cy="498056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GB" dirty="0" smtClean="0">
                <a:hlinkClick r:id="rId2"/>
              </a:rPr>
              <a:t>Phonics Play</a:t>
            </a:r>
            <a:r>
              <a:rPr lang="en-GB" dirty="0" smtClean="0"/>
              <a:t> – Planning, resources and online games</a:t>
            </a:r>
          </a:p>
          <a:p>
            <a:r>
              <a:rPr lang="en-US" dirty="0" smtClean="0">
                <a:hlinkClick r:id="rId3"/>
              </a:rPr>
              <a:t>Oxford Owl</a:t>
            </a:r>
            <a:r>
              <a:rPr lang="en-US" dirty="0" smtClean="0"/>
              <a:t> –</a:t>
            </a:r>
            <a:r>
              <a:rPr lang="en-US" dirty="0" err="1" smtClean="0"/>
              <a:t>Ebooks</a:t>
            </a:r>
            <a:r>
              <a:rPr lang="en-US" dirty="0" smtClean="0"/>
              <a:t> to read and resources</a:t>
            </a:r>
            <a:endParaRPr lang="en-GB" u="sng" dirty="0" smtClean="0">
              <a:hlinkClick r:id="rId4"/>
            </a:endParaRPr>
          </a:p>
          <a:p>
            <a:pPr marL="0" indent="0">
              <a:buNone/>
            </a:pPr>
            <a:r>
              <a:rPr lang="en-GB" u="sng" dirty="0" smtClean="0">
                <a:hlinkClick r:id="rId4"/>
              </a:rPr>
              <a:t>https</a:t>
            </a:r>
            <a:r>
              <a:rPr lang="en-GB" u="sng" dirty="0">
                <a:hlinkClick r:id="rId4"/>
              </a:rPr>
              <a:t>://</a:t>
            </a:r>
            <a:r>
              <a:rPr lang="en-GB" u="sng" dirty="0" smtClean="0">
                <a:hlinkClick r:id="rId4"/>
              </a:rPr>
              <a:t>www.twinkl.co.uk/resource/t-l-526364-phonics-screening-check-parents-information-pack-and-home-learning-tasks </a:t>
            </a:r>
          </a:p>
          <a:p>
            <a:pPr marL="0" indent="0">
              <a:buNone/>
            </a:pPr>
            <a:endParaRPr lang="en-GB" u="sng" dirty="0">
              <a:hlinkClick r:id="rId4"/>
            </a:endParaRPr>
          </a:p>
          <a:p>
            <a:pPr marL="0" indent="0">
              <a:buNone/>
            </a:pPr>
            <a:r>
              <a:rPr lang="en-GB" u="sng" dirty="0">
                <a:hlinkClick r:id="rId4"/>
              </a:rPr>
              <a:t>https://www.twinkl.co.uk/resource/t-l-2409-parents-phonics-screening-check-resource-pack</a:t>
            </a:r>
            <a:endParaRPr lang="en-GB" u="sng" dirty="0" smtClean="0">
              <a:hlinkClick r:id="rId4"/>
            </a:endParaRPr>
          </a:p>
          <a:p>
            <a:pPr marL="0" indent="0">
              <a:buNone/>
            </a:pPr>
            <a:r>
              <a:rPr lang="en-GB" u="sng" dirty="0" smtClean="0">
                <a:hlinkClick r:id="rId4"/>
              </a:rPr>
              <a:t>What is Synthetic Phonics?</a:t>
            </a:r>
            <a:r>
              <a:rPr lang="en-GB" u="sng" dirty="0" smtClean="0"/>
              <a:t>- A summary</a:t>
            </a:r>
          </a:p>
        </p:txBody>
      </p:sp>
    </p:spTree>
    <p:extLst>
      <p:ext uri="{BB962C8B-B14F-4D97-AF65-F5344CB8AC3E}">
        <p14:creationId xmlns:p14="http://schemas.microsoft.com/office/powerpoint/2010/main" val="188752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91054" y="894945"/>
            <a:ext cx="972766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latin typeface="NTPreCursivef" panose="03000400000000000000" pitchFamily="66" charset="0"/>
              </a:rPr>
              <a:t>Visit your child’s classroom to see range of games and activities</a:t>
            </a:r>
          </a:p>
          <a:p>
            <a:pPr algn="ctr"/>
            <a:endParaRPr lang="en-GB" sz="4800" dirty="0">
              <a:latin typeface="NTPreCursivef" panose="03000400000000000000" pitchFamily="66" charset="0"/>
            </a:endParaRPr>
          </a:p>
          <a:p>
            <a:pPr algn="ctr"/>
            <a:r>
              <a:rPr lang="en-GB" sz="4800" dirty="0" smtClean="0">
                <a:latin typeface="NTPreCursivef" panose="03000400000000000000" pitchFamily="66" charset="0"/>
              </a:rPr>
              <a:t>3.10pm- Parents to leave and wait by gate  </a:t>
            </a:r>
          </a:p>
          <a:p>
            <a:pPr algn="ctr"/>
            <a:endParaRPr lang="en-GB" sz="4800" dirty="0">
              <a:latin typeface="NTPreCursivef" panose="03000400000000000000" pitchFamily="66" charset="0"/>
            </a:endParaRPr>
          </a:p>
          <a:p>
            <a:pPr algn="ctr"/>
            <a:r>
              <a:rPr lang="en-GB" sz="4800" dirty="0" smtClean="0">
                <a:latin typeface="NTPreCursivef" panose="03000400000000000000" pitchFamily="66" charset="0"/>
              </a:rPr>
              <a:t>Pick up children at 3.20pm</a:t>
            </a:r>
          </a:p>
          <a:p>
            <a:endParaRPr lang="en-GB" dirty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035771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114" y="2144992"/>
            <a:ext cx="7989194" cy="399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09546" y="452107"/>
            <a:ext cx="6593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NTPreCursivefk" panose="03000400000000000000" pitchFamily="66" charset="0"/>
                <a:cs typeface="Arial" panose="020B0604020202020204" pitchFamily="34" charset="0"/>
              </a:rPr>
              <a:t>What is Phonics?</a:t>
            </a:r>
            <a:endParaRPr lang="en-GB" sz="4800" dirty="0">
              <a:latin typeface="NTPreCursivefk" panose="03000400000000000000" pitchFamily="66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80774" y="5071946"/>
            <a:ext cx="5743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NTPreCursivef" panose="03000400000000000000" pitchFamily="66" charset="0"/>
                <a:cs typeface="Arial" panose="020B0604020202020204" pitchFamily="34" charset="0"/>
              </a:rPr>
              <a:t>Why do we teach it?</a:t>
            </a:r>
            <a:endParaRPr lang="en-GB" sz="4800" dirty="0">
              <a:latin typeface="NTPreCursivef" panose="03000400000000000000" pitchFamily="66" charset="0"/>
              <a:cs typeface="Arial" panose="020B0604020202020204" pitchFamily="34" charset="0"/>
            </a:endParaRPr>
          </a:p>
        </p:txBody>
      </p:sp>
      <p:sp>
        <p:nvSpPr>
          <p:cNvPr id="7" name="AutoShape 4" descr="Image result for question mark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2" name="Picture 8" descr="Image result for question mar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240" y="198975"/>
            <a:ext cx="2290309" cy="3419988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78273" y="198975"/>
            <a:ext cx="5756075" cy="13642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83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20461"/>
            <a:ext cx="10515600" cy="229379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dirty="0" smtClean="0">
                <a:latin typeface="NTPreCursivef" panose="03000400000000000000" pitchFamily="66" charset="0"/>
              </a:rPr>
              <a:t>Teaching phonics is all part of holistic literacy.  It’s repetitive, which helps those that struggle with a short term memory. It can be fun and differentiated and over it all it will give the child the confidence to grow and develop a love of reading.</a:t>
            </a:r>
            <a:endParaRPr lang="en-GB" sz="4800" dirty="0">
              <a:latin typeface="NTPreCursivef" panose="030004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582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4250" y="3418817"/>
            <a:ext cx="6967276" cy="30889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619" y="174236"/>
            <a:ext cx="5416469" cy="39720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9440" y="174236"/>
            <a:ext cx="5107020" cy="30123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481" y="4211448"/>
            <a:ext cx="3699693" cy="257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69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87" y="3364958"/>
            <a:ext cx="5619344" cy="29100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987" y="119480"/>
            <a:ext cx="7587704" cy="32454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0331" y="3364957"/>
            <a:ext cx="6131669" cy="26175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3917" y="343216"/>
            <a:ext cx="2777431" cy="302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16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88668" y="-672755"/>
            <a:ext cx="4462308" cy="612849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Image previe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819185" y="1386690"/>
            <a:ext cx="4497909" cy="587928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616769" y="457139"/>
            <a:ext cx="49027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NTPreCursivef" panose="03000400000000000000" pitchFamily="66" charset="0"/>
              </a:rPr>
              <a:t>Writing progression in Year One</a:t>
            </a:r>
            <a:endParaRPr lang="en-GB" sz="4000" dirty="0">
              <a:latin typeface="NTPreCursivef" panose="030004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881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8"/>
          <a:stretch/>
        </p:blipFill>
        <p:spPr>
          <a:xfrm rot="5400000">
            <a:off x="147331" y="954731"/>
            <a:ext cx="5953332" cy="54057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6"/>
          <a:stretch/>
        </p:blipFill>
        <p:spPr>
          <a:xfrm rot="5400000">
            <a:off x="6337067" y="1307469"/>
            <a:ext cx="6050609" cy="479754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1888583" y="0"/>
            <a:ext cx="2470825" cy="369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Year One Expected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8430639" y="113490"/>
            <a:ext cx="2470825" cy="369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Year Two Expected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888583" y="0"/>
            <a:ext cx="1944115" cy="3696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8297694" y="0"/>
            <a:ext cx="2178995" cy="48314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908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9;p3">
            <a:extLst>
              <a:ext uri="{FF2B5EF4-FFF2-40B4-BE49-F238E27FC236}">
                <a16:creationId xmlns:a16="http://schemas.microsoft.com/office/drawing/2014/main" id="{8852F791-DECE-B34B-950E-9F0C8A7D1466}"/>
              </a:ext>
            </a:extLst>
          </p:cNvPr>
          <p:cNvSpPr/>
          <p:nvPr/>
        </p:nvSpPr>
        <p:spPr>
          <a:xfrm>
            <a:off x="1771730" y="146629"/>
            <a:ext cx="8432800" cy="853772"/>
          </a:xfrm>
          <a:prstGeom prst="roundRect">
            <a:avLst>
              <a:gd name="adj" fmla="val 50000"/>
            </a:avLst>
          </a:prstGeom>
          <a:solidFill>
            <a:srgbClr val="0079C1"/>
          </a:solidFill>
          <a:ln w="22225">
            <a:solidFill>
              <a:schemeClr val="bg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9388" lvl="3" algn="ctr">
              <a:buClr>
                <a:schemeClr val="lt1"/>
              </a:buClr>
              <a:buSzPts val="1800"/>
            </a:pPr>
            <a:r>
              <a:rPr lang="en-GB" sz="4000" b="1" dirty="0" smtClean="0">
                <a:solidFill>
                  <a:schemeClr val="lt1"/>
                </a:solidFill>
                <a:latin typeface="Roboto"/>
                <a:sym typeface="Roboto"/>
              </a:rPr>
              <a:t>Book band progression</a:t>
            </a:r>
            <a:endParaRPr sz="4000" b="1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FA38074-D8A1-7A49-95E8-2B5118307BA3}"/>
              </a:ext>
            </a:extLst>
          </p:cNvPr>
          <p:cNvCxnSpPr>
            <a:cxnSpLocks/>
          </p:cNvCxnSpPr>
          <p:nvPr/>
        </p:nvCxnSpPr>
        <p:spPr>
          <a:xfrm flipH="1" flipV="1">
            <a:off x="6283960" y="3429000"/>
            <a:ext cx="1" cy="2707641"/>
          </a:xfrm>
          <a:prstGeom prst="line">
            <a:avLst/>
          </a:prstGeom>
          <a:ln w="222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Triangle 15">
            <a:extLst>
              <a:ext uri="{FF2B5EF4-FFF2-40B4-BE49-F238E27FC236}">
                <a16:creationId xmlns:a16="http://schemas.microsoft.com/office/drawing/2014/main" id="{68043320-E0E3-0241-8FE3-247E6F541A4C}"/>
              </a:ext>
            </a:extLst>
          </p:cNvPr>
          <p:cNvSpPr/>
          <p:nvPr/>
        </p:nvSpPr>
        <p:spPr>
          <a:xfrm rot="10800000">
            <a:off x="6217921" y="6054014"/>
            <a:ext cx="132080" cy="1422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277ABE8-EAD9-C448-ABB1-EEE6B11DA414}"/>
              </a:ext>
            </a:extLst>
          </p:cNvPr>
          <p:cNvSpPr/>
          <p:nvPr/>
        </p:nvSpPr>
        <p:spPr>
          <a:xfrm>
            <a:off x="482104" y="1608151"/>
            <a:ext cx="2209798" cy="3354209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This is just an overview. We understand that every child progresses at their own pace.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936" y="1283854"/>
            <a:ext cx="7852335" cy="519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52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48" y="146929"/>
            <a:ext cx="5349807" cy="392104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240" y="2194731"/>
            <a:ext cx="6430984" cy="442007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219088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11700</TotalTime>
  <Words>206</Words>
  <Application>Microsoft Office PowerPoint</Application>
  <PresentationFormat>Widescreen</PresentationFormat>
  <Paragraphs>31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BPreplay</vt:lpstr>
      <vt:lpstr>Calibri</vt:lpstr>
      <vt:lpstr>Calibri Light</vt:lpstr>
      <vt:lpstr>NTPreCursivef</vt:lpstr>
      <vt:lpstr>NTPreCursivefk</vt:lpstr>
      <vt:lpstr>Roboto</vt:lpstr>
      <vt:lpstr>Office Theme</vt:lpstr>
      <vt:lpstr>PHONICS &amp; READING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Useful websites/reading</vt:lpstr>
      <vt:lpstr>PowerPoint Presentation</vt:lpstr>
    </vt:vector>
  </TitlesOfParts>
  <Company>Burley &amp; Woodhead Primary School;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PHONICS</dc:title>
  <dc:creator>Charlotte James</dc:creator>
  <cp:lastModifiedBy>Hannah Koopman</cp:lastModifiedBy>
  <cp:revision>195</cp:revision>
  <cp:lastPrinted>2017-09-11T06:46:13Z</cp:lastPrinted>
  <dcterms:created xsi:type="dcterms:W3CDTF">2017-08-29T09:57:55Z</dcterms:created>
  <dcterms:modified xsi:type="dcterms:W3CDTF">2022-09-26T10:59:30Z</dcterms:modified>
</cp:coreProperties>
</file>