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361" r:id="rId4"/>
    <p:sldId id="360" r:id="rId5"/>
    <p:sldId id="369" r:id="rId6"/>
    <p:sldId id="371" r:id="rId7"/>
    <p:sldId id="376" r:id="rId8"/>
    <p:sldId id="373" r:id="rId9"/>
    <p:sldId id="374" r:id="rId10"/>
    <p:sldId id="359" r:id="rId11"/>
    <p:sldId id="364" r:id="rId12"/>
    <p:sldId id="366" r:id="rId13"/>
    <p:sldId id="368" r:id="rId14"/>
    <p:sldId id="293" r:id="rId15"/>
    <p:sldId id="375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James" initials="CJ" lastIdx="1" clrIdx="0">
    <p:extLst>
      <p:ext uri="{19B8F6BF-5375-455C-9EA6-DF929625EA0E}">
        <p15:presenceInfo xmlns:p15="http://schemas.microsoft.com/office/powerpoint/2012/main" userId="S-1-5-21-1409261026-3967347899-3276877833-41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255" autoAdjust="0"/>
  </p:normalViewPr>
  <p:slideViewPr>
    <p:cSldViewPr snapToGrid="0">
      <p:cViewPr varScale="1">
        <p:scale>
          <a:sx n="79" d="100"/>
          <a:sy n="79" d="100"/>
        </p:scale>
        <p:origin x="110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B59DD-378A-42ED-8099-251EF5717B77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81FC3-E49E-4B38-A18B-AEB453ACD3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44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B7F4C-9D8C-4842-824B-30406BECF6EC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9FC19-61E5-4A6B-AE1A-77B5103E7B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78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67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3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57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948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88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1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3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573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0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1A799-D90F-49D3-84A5-F8D763C7285E}" type="datetimeFigureOut">
              <a:rPr lang="en-GB" smtClean="0"/>
              <a:t>29/04/2024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9B9A3-07B8-4D1F-947B-E27FC7388B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2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32.png"/><Relationship Id="rId4" Type="http://schemas.openxmlformats.org/officeDocument/2006/relationships/hyperlink" Target="https://www.phonicsplay.co.uk/parent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nicsplay.co.uk/" TargetMode="External"/><Relationship Id="rId2" Type="http://schemas.openxmlformats.org/officeDocument/2006/relationships/hyperlink" Target="https://www.twinkl.co.uk/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s://www.youtube.com/watch?v=WAEtMZiyC3U" TargetMode="External"/><Relationship Id="rId4" Type="http://schemas.openxmlformats.org/officeDocument/2006/relationships/hyperlink" Target="https://www.oxfordowl.co.uk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overnment/publications/key-stage-1-administering-the-phonics-screening-check-to-year-2-pupils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091" y="-71685"/>
            <a:ext cx="9144000" cy="2387600"/>
          </a:xfrm>
        </p:spPr>
        <p:txBody>
          <a:bodyPr>
            <a:normAutofit/>
          </a:bodyPr>
          <a:lstStyle/>
          <a:p>
            <a:r>
              <a:rPr lang="en-GB" sz="8800" dirty="0">
                <a:latin typeface="NTPreCursivef" panose="03000400000000000000" pitchFamily="66" charset="0"/>
                <a:cs typeface="Arial" panose="020B0604020202020204" pitchFamily="34" charset="0"/>
              </a:rPr>
              <a:t>PHONICS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95" y="2315914"/>
            <a:ext cx="3619078" cy="38101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26274" y="3788930"/>
            <a:ext cx="3695309" cy="27714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0B7E0-6717-4AED-9A52-31068EE904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041" y="151186"/>
            <a:ext cx="3348650" cy="27230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B9D1B8-67B7-4976-9E32-2F79C2369B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3785" y="3890355"/>
            <a:ext cx="3438996" cy="2568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C409CC-FA10-4CB5-A243-16BD90E77A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4552" y="315403"/>
            <a:ext cx="3732335" cy="27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4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8" y="160832"/>
            <a:ext cx="3785235" cy="2928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313" y="3325091"/>
            <a:ext cx="4014829" cy="2907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18" y="160833"/>
            <a:ext cx="4153294" cy="2928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78" y="3325091"/>
            <a:ext cx="3399318" cy="29371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875" y="3325091"/>
            <a:ext cx="3738609" cy="2937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847" y="160833"/>
            <a:ext cx="3972671" cy="29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0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6" y="124278"/>
            <a:ext cx="4876548" cy="35980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1FBA3B-C5B6-418C-91E6-C1328D1AB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82488" y="3912125"/>
            <a:ext cx="3777675" cy="28215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B64E4A-B65C-49EF-A120-5056DB88B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3604" y="827330"/>
            <a:ext cx="5070762" cy="37874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1FF447-6AF2-44B8-84B3-021A946F90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47" y="3912125"/>
            <a:ext cx="3668684" cy="275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4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1" y="228380"/>
            <a:ext cx="2277486" cy="1352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177" y="370158"/>
            <a:ext cx="8521195" cy="61791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464" y="1580748"/>
            <a:ext cx="2181225" cy="3476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6691" y="46993"/>
            <a:ext cx="580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/>
              <a:t>Phonics Screening test</a:t>
            </a:r>
            <a:endParaRPr lang="en-GB" sz="3600" u="sng" dirty="0"/>
          </a:p>
        </p:txBody>
      </p:sp>
      <p:sp>
        <p:nvSpPr>
          <p:cNvPr id="2" name="Rectangle 1"/>
          <p:cNvSpPr/>
          <p:nvPr/>
        </p:nvSpPr>
        <p:spPr>
          <a:xfrm>
            <a:off x="3096639" y="59346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latin typeface="BPreplay" panose="02000503000000020004" pitchFamily="50" charset="0"/>
              </a:rPr>
              <a:t>Results from the check will be used by schools to analyse their own performance and for Ofsted to use in inspections.</a:t>
            </a:r>
          </a:p>
        </p:txBody>
      </p:sp>
    </p:spTree>
    <p:extLst>
      <p:ext uri="{BB962C8B-B14F-4D97-AF65-F5344CB8AC3E}">
        <p14:creationId xmlns:p14="http://schemas.microsoft.com/office/powerpoint/2010/main" val="3900745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66" y="1280391"/>
            <a:ext cx="4188908" cy="2911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1383" y="0"/>
            <a:ext cx="77770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How you help your child to prepare for the phonics screening test</a:t>
            </a:r>
            <a:endParaRPr lang="en-GB" sz="3200" u="sn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383" y="1280391"/>
            <a:ext cx="3378489" cy="48583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3266" y="6079898"/>
            <a:ext cx="3905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https://www.phonicsplay.co.uk/parents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766" y="4441645"/>
            <a:ext cx="4836503" cy="15366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347" y="1348509"/>
            <a:ext cx="3399318" cy="2937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19854" y="4848530"/>
            <a:ext cx="3254668" cy="1832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23345" y="4441645"/>
            <a:ext cx="356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Read at least 3 times a week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3635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7277" y="0"/>
            <a:ext cx="12289276" cy="187743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GB" b="1" dirty="0"/>
              <a:t>Useful websites/reading</a:t>
            </a:r>
            <a:br>
              <a:rPr lang="en-GB" b="1" dirty="0"/>
            </a:br>
            <a:r>
              <a:rPr lang="en-GB" b="1" dirty="0"/>
              <a:t>   </a:t>
            </a:r>
            <a:r>
              <a:rPr lang="en-GB" sz="3200" b="1" dirty="0">
                <a:hlinkClick r:id="rId2"/>
              </a:rPr>
              <a:t>https://www.twinkl.co.uk/go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7438"/>
            <a:ext cx="12191999" cy="49805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dirty="0">
                <a:hlinkClick r:id="rId3"/>
              </a:rPr>
              <a:t>Phonics Play</a:t>
            </a:r>
            <a:r>
              <a:rPr lang="en-GB" dirty="0"/>
              <a:t> – Planning, resources and online games</a:t>
            </a:r>
          </a:p>
          <a:p>
            <a:r>
              <a:rPr lang="en-US" dirty="0">
                <a:hlinkClick r:id="rId4"/>
              </a:rPr>
              <a:t>Oxford Owl</a:t>
            </a:r>
            <a:r>
              <a:rPr lang="en-US" dirty="0"/>
              <a:t> –</a:t>
            </a:r>
            <a:r>
              <a:rPr lang="en-US" dirty="0" err="1"/>
              <a:t>Ebooks</a:t>
            </a:r>
            <a:r>
              <a:rPr lang="en-US" dirty="0"/>
              <a:t> to read and resources</a:t>
            </a:r>
            <a:endParaRPr lang="en-GB" u="sng" dirty="0">
              <a:hlinkClick r:id="rId5"/>
            </a:endParaRPr>
          </a:p>
          <a:p>
            <a:pPr marL="0" indent="0">
              <a:buNone/>
            </a:pPr>
            <a:r>
              <a:rPr lang="en-GB" u="sng" dirty="0">
                <a:hlinkClick r:id="rId5"/>
              </a:rPr>
              <a:t>https://www.twinkl.co.uk/resource/t-l-526364-phonics-screening-check-parents-information-pack-and-home-learning-tasks </a:t>
            </a:r>
          </a:p>
          <a:p>
            <a:pPr marL="0" indent="0">
              <a:buNone/>
            </a:pPr>
            <a:endParaRPr lang="en-GB" u="sng" dirty="0">
              <a:hlinkClick r:id="rId5"/>
            </a:endParaRPr>
          </a:p>
          <a:p>
            <a:pPr marL="0" indent="0">
              <a:buNone/>
            </a:pPr>
            <a:r>
              <a:rPr lang="en-GB" u="sng" dirty="0">
                <a:hlinkClick r:id="rId5"/>
              </a:rPr>
              <a:t>https://www.twinkl.co.uk/resource/t-l-2409-parents-phonics-screening-check-resource-pack</a:t>
            </a:r>
          </a:p>
          <a:p>
            <a:pPr marL="0" indent="0">
              <a:buNone/>
            </a:pPr>
            <a:r>
              <a:rPr lang="en-GB" u="sng" dirty="0">
                <a:hlinkClick r:id="rId5"/>
              </a:rPr>
              <a:t>What is Synthetic Phonics?</a:t>
            </a:r>
            <a:r>
              <a:rPr lang="en-GB" u="sng" dirty="0"/>
              <a:t>- A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289E83-08CE-400C-971A-458F87D242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4950" y="528096"/>
            <a:ext cx="2572170" cy="194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57B9B-0B45-46AC-B583-291053474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480" y="22522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986014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59" y="2067171"/>
            <a:ext cx="7989194" cy="399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09546" y="452107"/>
            <a:ext cx="6593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TPreCursivefk" panose="03000400000000000000" pitchFamily="66" charset="0"/>
                <a:cs typeface="Arial" panose="020B0604020202020204" pitchFamily="34" charset="0"/>
              </a:rPr>
              <a:t>What is Phonics?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21251" y="4906576"/>
            <a:ext cx="574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NTPreCursivef" panose="03000400000000000000" pitchFamily="66" charset="0"/>
                <a:cs typeface="Arial" panose="020B0604020202020204" pitchFamily="34" charset="0"/>
              </a:rPr>
              <a:t>Why do we teach it?</a:t>
            </a:r>
          </a:p>
        </p:txBody>
      </p:sp>
      <p:sp>
        <p:nvSpPr>
          <p:cNvPr id="7" name="AutoShape 4" descr="Image result for question ma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mage result for question mar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40" y="198975"/>
            <a:ext cx="2290309" cy="341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8273" y="198975"/>
            <a:ext cx="5756075" cy="13642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3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0461"/>
            <a:ext cx="10515600" cy="22937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/>
              <a:t>Teaching phonics is all part of holistic literacy.  It’s repetitive, which helps those that struggle with a short term memory. It can be fun and differentiated and over it all it will give the child the confidence to grow and develop a love of reading.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44858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2400" y="166255"/>
            <a:ext cx="4285673" cy="1209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073236" y="378691"/>
            <a:ext cx="400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Phonics screening</a:t>
            </a:r>
            <a:endParaRPr lang="en-GB" sz="4000" u="sng" dirty="0"/>
          </a:p>
        </p:txBody>
      </p:sp>
      <p:sp>
        <p:nvSpPr>
          <p:cNvPr id="2" name="Rectangle 1"/>
          <p:cNvSpPr/>
          <p:nvPr/>
        </p:nvSpPr>
        <p:spPr>
          <a:xfrm>
            <a:off x="401781" y="1786297"/>
            <a:ext cx="11351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>
              <a:hlinkClick r:id="rId2"/>
            </a:endParaRPr>
          </a:p>
          <a:p>
            <a:endParaRPr lang="en-GB" u="sng" dirty="0">
              <a:hlinkClick r:id="rId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2702" y="1715193"/>
            <a:ext cx="1059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 1 children to complete phonics screening </a:t>
            </a:r>
            <a:r>
              <a:rPr lang="en-US" dirty="0" err="1"/>
              <a:t>wk</a:t>
            </a:r>
            <a:r>
              <a:rPr lang="en-US" dirty="0"/>
              <a:t> commencing 10</a:t>
            </a:r>
            <a:r>
              <a:rPr lang="en-US" baseline="30000" dirty="0"/>
              <a:t>th</a:t>
            </a:r>
            <a:r>
              <a:rPr lang="en-US" dirty="0"/>
              <a:t> June 2024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E4904-A127-4111-B528-ABF7C7157B10}"/>
              </a:ext>
            </a:extLst>
          </p:cNvPr>
          <p:cNvSpPr txBox="1"/>
          <p:nvPr/>
        </p:nvSpPr>
        <p:spPr>
          <a:xfrm>
            <a:off x="2757488" y="2432628"/>
            <a:ext cx="64484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What is the Phonics Screening Check? </a:t>
            </a:r>
          </a:p>
          <a:p>
            <a:pPr algn="ctr"/>
            <a:endParaRPr lang="en-GB" dirty="0">
              <a:solidFill>
                <a:srgbClr val="4D5156"/>
              </a:solidFill>
              <a:latin typeface="Google Sans"/>
            </a:endParaRPr>
          </a:p>
          <a:p>
            <a:pPr algn="ctr"/>
            <a:r>
              <a:rPr lang="en-GB" b="0" i="0" dirty="0">
                <a:solidFill>
                  <a:srgbClr val="4D5156"/>
                </a:solidFill>
                <a:effectLst/>
                <a:latin typeface="Google Sans"/>
              </a:rPr>
              <a:t>The Phonics Screening Check 2024 (or Phonics Screening Test) is </a:t>
            </a:r>
            <a:r>
              <a:rPr lang="en-GB" b="0" i="0" dirty="0">
                <a:solidFill>
                  <a:srgbClr val="040C28"/>
                </a:solidFill>
                <a:effectLst/>
                <a:latin typeface="Google Sans"/>
              </a:rPr>
              <a:t>a test to assess and show how well your child can use and apply the phonics skills that they've learnt up to the end of Year 1</a:t>
            </a:r>
          </a:p>
          <a:p>
            <a:pPr algn="ctr"/>
            <a:endParaRPr lang="en-GB" dirty="0">
              <a:solidFill>
                <a:srgbClr val="040C28"/>
              </a:solidFill>
              <a:latin typeface="Google Sans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31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50" y="3418817"/>
            <a:ext cx="6967276" cy="3088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19" y="4537319"/>
            <a:ext cx="4521746" cy="1970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19" y="174236"/>
            <a:ext cx="5416469" cy="3972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440" y="174236"/>
            <a:ext cx="5107020" cy="30123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5900DF-BD8E-40BD-B4EC-77B122D76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2277" y="2424674"/>
            <a:ext cx="2297163" cy="183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6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;p3">
            <a:extLst>
              <a:ext uri="{FF2B5EF4-FFF2-40B4-BE49-F238E27FC236}">
                <a16:creationId xmlns:a16="http://schemas.microsoft.com/office/drawing/2014/main" id="{8852F791-DECE-B34B-950E-9F0C8A7D1466}"/>
              </a:ext>
            </a:extLst>
          </p:cNvPr>
          <p:cNvSpPr/>
          <p:nvPr/>
        </p:nvSpPr>
        <p:spPr>
          <a:xfrm>
            <a:off x="869950" y="247254"/>
            <a:ext cx="8432800" cy="853772"/>
          </a:xfrm>
          <a:prstGeom prst="roundRect">
            <a:avLst>
              <a:gd name="adj" fmla="val 50000"/>
            </a:avLst>
          </a:prstGeom>
          <a:solidFill>
            <a:srgbClr val="0079C1"/>
          </a:solidFill>
          <a:ln w="22225"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9388" lvl="3" algn="ctr">
              <a:buClr>
                <a:schemeClr val="lt1"/>
              </a:buClr>
              <a:buSzPts val="1800"/>
            </a:pPr>
            <a:r>
              <a:rPr lang="en-GB" sz="4000" b="1" dirty="0">
                <a:solidFill>
                  <a:schemeClr val="lt1"/>
                </a:solidFill>
                <a:latin typeface="Roboto"/>
                <a:ea typeface="Roboto"/>
                <a:sym typeface="Roboto"/>
              </a:rPr>
              <a:t>Reading Scheme</a:t>
            </a:r>
            <a:endParaRPr sz="4000" b="1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A38074-D8A1-7A49-95E8-2B5118307BA3}"/>
              </a:ext>
            </a:extLst>
          </p:cNvPr>
          <p:cNvCxnSpPr>
            <a:cxnSpLocks/>
          </p:cNvCxnSpPr>
          <p:nvPr/>
        </p:nvCxnSpPr>
        <p:spPr>
          <a:xfrm flipH="1" flipV="1">
            <a:off x="6283960" y="3429000"/>
            <a:ext cx="1" cy="2707641"/>
          </a:xfrm>
          <a:prstGeom prst="line">
            <a:avLst/>
          </a:prstGeom>
          <a:ln w="222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riangle 15">
            <a:extLst>
              <a:ext uri="{FF2B5EF4-FFF2-40B4-BE49-F238E27FC236}">
                <a16:creationId xmlns:a16="http://schemas.microsoft.com/office/drawing/2014/main" id="{68043320-E0E3-0241-8FE3-247E6F541A4C}"/>
              </a:ext>
            </a:extLst>
          </p:cNvPr>
          <p:cNvSpPr/>
          <p:nvPr/>
        </p:nvSpPr>
        <p:spPr>
          <a:xfrm rot="10800000">
            <a:off x="6217921" y="6054014"/>
            <a:ext cx="132080" cy="1422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487F3D-FE18-41D0-89C1-15E9E0BF4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7202" y="1160640"/>
            <a:ext cx="4458086" cy="560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5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D2252-E960-4F10-8B3F-2E464A32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344" y="524975"/>
            <a:ext cx="8760436" cy="62271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9C80F-8A0A-4136-962D-D0A23BBA153D}"/>
              </a:ext>
            </a:extLst>
          </p:cNvPr>
          <p:cNvSpPr txBox="1"/>
          <p:nvPr/>
        </p:nvSpPr>
        <p:spPr>
          <a:xfrm>
            <a:off x="3443591" y="155643"/>
            <a:ext cx="609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Which phonemes can you spot when you are reading?</a:t>
            </a:r>
          </a:p>
        </p:txBody>
      </p:sp>
    </p:spTree>
    <p:extLst>
      <p:ext uri="{BB962C8B-B14F-4D97-AF65-F5344CB8AC3E}">
        <p14:creationId xmlns:p14="http://schemas.microsoft.com/office/powerpoint/2010/main" val="2407024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2" y="167397"/>
            <a:ext cx="11395042" cy="733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6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83" y="135477"/>
            <a:ext cx="8429625" cy="66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5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21355</TotalTime>
  <Words>257</Words>
  <Application>Microsoft Office PowerPoint</Application>
  <PresentationFormat>Widescreen</PresentationFormat>
  <Paragraphs>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BPreplay</vt:lpstr>
      <vt:lpstr>Calibri</vt:lpstr>
      <vt:lpstr>Calibri Light</vt:lpstr>
      <vt:lpstr>Google Sans</vt:lpstr>
      <vt:lpstr>NTPreCursivef</vt:lpstr>
      <vt:lpstr>NTPreCursivefk</vt:lpstr>
      <vt:lpstr>Roboto</vt:lpstr>
      <vt:lpstr>Office Theme</vt:lpstr>
      <vt:lpstr>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websites/reading    https://www.twinkl.co.uk/go</vt:lpstr>
      <vt:lpstr>Any questions?</vt:lpstr>
    </vt:vector>
  </TitlesOfParts>
  <Company>Burley &amp; Woodhead Primary School;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PHONICS</dc:title>
  <dc:creator>Charlotte James</dc:creator>
  <cp:lastModifiedBy>Hannah Koopman</cp:lastModifiedBy>
  <cp:revision>190</cp:revision>
  <cp:lastPrinted>2017-09-11T06:46:13Z</cp:lastPrinted>
  <dcterms:created xsi:type="dcterms:W3CDTF">2017-08-29T09:57:55Z</dcterms:created>
  <dcterms:modified xsi:type="dcterms:W3CDTF">2024-04-29T12:49:25Z</dcterms:modified>
</cp:coreProperties>
</file>